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301" r:id="rId13"/>
    <p:sldId id="269" r:id="rId14"/>
    <p:sldId id="270" r:id="rId15"/>
    <p:sldId id="271" r:id="rId16"/>
    <p:sldId id="296" r:id="rId17"/>
    <p:sldId id="273" r:id="rId18"/>
    <p:sldId id="300" r:id="rId19"/>
    <p:sldId id="302" r:id="rId20"/>
    <p:sldId id="274" r:id="rId21"/>
    <p:sldId id="275" r:id="rId22"/>
    <p:sldId id="303" r:id="rId23"/>
    <p:sldId id="297" r:id="rId24"/>
    <p:sldId id="298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99" r:id="rId35"/>
    <p:sldId id="288" r:id="rId36"/>
    <p:sldId id="289" r:id="rId37"/>
    <p:sldId id="290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97F11-A8CB-4531-9F3A-1D62FFAD9F6A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4C51-9AF5-4564-90B5-5CE0C2D5E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B7D7-4816-479C-B891-103D87CA7916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C0B1-D1A2-49AF-AD68-A1D2BF7D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selogo from new web.jpg"/>
          <p:cNvPicPr>
            <a:picLocks noChangeAspect="1"/>
          </p:cNvPicPr>
          <p:nvPr/>
        </p:nvPicPr>
        <p:blipFill>
          <a:blip r:embed="rId2" cstate="print"/>
          <a:srcRect l="14055" r="8525"/>
          <a:stretch>
            <a:fillRect/>
          </a:stretch>
        </p:blipFill>
        <p:spPr>
          <a:xfrm>
            <a:off x="152400" y="5836557"/>
            <a:ext cx="1447800" cy="792843"/>
          </a:xfrm>
          <a:prstGeom prst="roundRect">
            <a:avLst>
              <a:gd name="adj" fmla="val 231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77505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WISE Foundation Work &amp; Travel Program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www.wisefoundation.com</a:t>
            </a:r>
            <a:endParaRPr lang="en-US" sz="2000" b="1" dirty="0"/>
          </a:p>
        </p:txBody>
      </p:sp>
      <p:pic>
        <p:nvPicPr>
          <p:cNvPr id="26" name="Picture 25" descr="IMG_1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860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Personal Safety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stay safe?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838200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lnSpc>
                <a:spcPct val="90000"/>
              </a:lnSpc>
              <a:buFont typeface="Webdings" pitchFamily="18" charset="2"/>
              <a:buChar char="û"/>
              <a:tabLst>
                <a:tab pos="808038" algn="l"/>
              </a:tabLst>
            </a:pPr>
            <a:r>
              <a:rPr lang="en-US" sz="4000" dirty="0" smtClean="0">
                <a:solidFill>
                  <a:srgbClr val="92D050"/>
                </a:solidFill>
              </a:rPr>
              <a:t> Valuables.</a:t>
            </a:r>
          </a:p>
          <a:p>
            <a:pPr marL="168275" indent="-168275">
              <a:lnSpc>
                <a:spcPct val="90000"/>
              </a:lnSpc>
              <a:buFont typeface="Webdings" pitchFamily="18" charset="2"/>
              <a:buChar char="û"/>
              <a:tabLst>
                <a:tab pos="808038" algn="l"/>
              </a:tabLst>
            </a:pPr>
            <a:r>
              <a:rPr lang="en-US" sz="4000" dirty="0" smtClean="0">
                <a:solidFill>
                  <a:srgbClr val="92D050"/>
                </a:solidFill>
              </a:rPr>
              <a:t> Housing safety.</a:t>
            </a:r>
          </a:p>
          <a:p>
            <a:pPr marL="168275" indent="-168275">
              <a:lnSpc>
                <a:spcPct val="90000"/>
              </a:lnSpc>
              <a:buFont typeface="Webdings" pitchFamily="18" charset="2"/>
              <a:buChar char="û"/>
              <a:tabLst>
                <a:tab pos="808038" algn="l"/>
              </a:tabLst>
            </a:pPr>
            <a:r>
              <a:rPr lang="en-US" sz="4000" dirty="0" smtClean="0">
                <a:solidFill>
                  <a:srgbClr val="92D050"/>
                </a:solidFill>
              </a:rPr>
              <a:t> Transportation tips.</a:t>
            </a:r>
          </a:p>
          <a:p>
            <a:pPr marL="168275" indent="-168275">
              <a:lnSpc>
                <a:spcPct val="90000"/>
              </a:lnSpc>
              <a:buFont typeface="Webdings" pitchFamily="18" charset="2"/>
              <a:buChar char="û"/>
              <a:tabLst>
                <a:tab pos="808038" algn="l"/>
              </a:tabLst>
            </a:pPr>
            <a:r>
              <a:rPr lang="en-US" sz="4000" dirty="0" smtClean="0">
                <a:solidFill>
                  <a:srgbClr val="92D050"/>
                </a:solidFill>
              </a:rPr>
              <a:t> Drugs and alcohol.</a:t>
            </a:r>
          </a:p>
          <a:p>
            <a:pPr marL="168275" indent="-168275">
              <a:lnSpc>
                <a:spcPct val="90000"/>
              </a:lnSpc>
              <a:buFont typeface="Webdings" pitchFamily="18" charset="2"/>
              <a:buChar char="û"/>
              <a:tabLst>
                <a:tab pos="808038" algn="l"/>
              </a:tabLst>
            </a:pPr>
            <a:r>
              <a:rPr lang="en-US" sz="4000" dirty="0" smtClean="0">
                <a:solidFill>
                  <a:srgbClr val="92D050"/>
                </a:solidFill>
              </a:rPr>
              <a:t> Emergency contact information.</a:t>
            </a:r>
          </a:p>
          <a:p>
            <a:pPr marL="914400" lvl="1" indent="-457200">
              <a:lnSpc>
                <a:spcPct val="90000"/>
              </a:lnSpc>
              <a:buFont typeface="Webdings" pitchFamily="18" charset="2"/>
              <a:buChar char=""/>
            </a:pPr>
            <a:r>
              <a:rPr lang="en-US" sz="3000" dirty="0" smtClean="0">
                <a:solidFill>
                  <a:srgbClr val="92D050"/>
                </a:solidFill>
              </a:rPr>
              <a:t>Keep your WISE ID and insurance card with you at all times.</a:t>
            </a:r>
            <a:endParaRPr lang="en-US" sz="3000" dirty="0">
              <a:solidFill>
                <a:srgbClr val="92D050"/>
              </a:solidFill>
            </a:endParaRPr>
          </a:p>
        </p:txBody>
      </p:sp>
      <p:pic>
        <p:nvPicPr>
          <p:cNvPr id="3075" name="Picture 3" descr="C:\Documents and Settings\jeanne\Local Settings\Temporary Internet Files\Content.IE5\MIDMZWPQ\MCj043475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257943"/>
            <a:ext cx="1600057" cy="16000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Your Arrival in the USA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I’ve arrived, now what?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1281937"/>
            <a:ext cx="84582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400" b="1" dirty="0" smtClean="0"/>
              <a:t>Things to Consider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400" b="1" dirty="0" smtClean="0"/>
              <a:t>Immigration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400" b="1" dirty="0" smtClean="0"/>
              <a:t>Validation of your Visa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400" b="1" dirty="0" smtClean="0"/>
              <a:t>Applying for your Social Security Number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400" b="1" dirty="0" smtClean="0"/>
              <a:t>Communication with WISE</a:t>
            </a:r>
          </a:p>
        </p:txBody>
      </p:sp>
      <p:pic>
        <p:nvPicPr>
          <p:cNvPr id="5123" name="Picture 3" descr="C:\Documents and Settings\jeanne\Local Settings\Temporary Internet Files\Content.IE5\MIDMZWPQ\MPj044460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" y="4778124"/>
            <a:ext cx="1488440" cy="192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in the USA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MP9002892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648200"/>
            <a:ext cx="2590800" cy="18494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500" dirty="0" smtClean="0">
                <a:solidFill>
                  <a:srgbClr val="92D050"/>
                </a:solidFill>
              </a:rPr>
              <a:t>Choose the best Airline for your location.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500" dirty="0" smtClean="0">
                <a:solidFill>
                  <a:srgbClr val="92D050"/>
                </a:solidFill>
              </a:rPr>
              <a:t>Airport &amp; Transportation pick-up guidelines.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500" dirty="0" smtClean="0">
                <a:solidFill>
                  <a:srgbClr val="92D050"/>
                </a:solidFill>
              </a:rPr>
              <a:t>Show up at the correct airport.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500" dirty="0" smtClean="0">
                <a:solidFill>
                  <a:srgbClr val="92D050"/>
                </a:solidFill>
              </a:rPr>
              <a:t>Unless requested, do not arrive on weekends or late at night.</a:t>
            </a:r>
          </a:p>
          <a:p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4419600" y="5791200"/>
            <a:ext cx="2286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5791200"/>
            <a:ext cx="62484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How do I arrive to my employer?</a:t>
            </a:r>
            <a:endParaRPr lang="en-US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0400" y="5867400"/>
            <a:ext cx="57150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Immigration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019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clear customs and immigration?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868680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On the airplane you will receive an I-94 card to complete.</a:t>
            </a:r>
          </a:p>
          <a:p>
            <a:pPr marL="1203325" lvl="1" indent="-517525">
              <a:lnSpc>
                <a:spcPct val="90000"/>
              </a:lnSpc>
              <a:buFont typeface="Webdings" pitchFamily="18" charset="2"/>
              <a:buChar char=""/>
            </a:pPr>
            <a:r>
              <a:rPr lang="en-US" sz="3000" dirty="0" smtClean="0">
                <a:solidFill>
                  <a:srgbClr val="92D050"/>
                </a:solidFill>
              </a:rPr>
              <a:t>The details on the card must match your passport and DS-2019 form.</a:t>
            </a:r>
          </a:p>
          <a:p>
            <a:pPr marL="685800" indent="-685800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Make sure your I-94 card is stapled in your passport.</a:t>
            </a:r>
          </a:p>
          <a:p>
            <a:pPr marL="746125" indent="-7461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You will need the I-94 card to apply for your social security number and to leave the country.</a:t>
            </a:r>
            <a:endParaRPr lang="en-US" sz="3500" b="1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18983"/>
            <a:ext cx="2581949" cy="17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Validation of Your Visa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www.wisefoundation.com/work-and-travel/validation.html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955134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Contact WISE within 72 hours of arrival to US in order for your visa to be validated!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Validate online or by phone.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We must have the address where you live, not where you work.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Your visa MUST be validated at least 3 days before you apply for your social security card.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Failure to validate will put your program in jeopardy of being ended early by WISE!!</a:t>
            </a:r>
            <a:endParaRPr lang="en-US" sz="3000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Documents and Settings\jeanne\Local Settings\Temporary Internet Files\Content.IE5\TD0V1Q41\MCj042481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025"/>
            <a:ext cx="1350672" cy="11969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Applying for Your Social Security Number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get a Social Security Card?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715863"/>
            <a:ext cx="84582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You must be in US for at least 10 days prior to applying for your social security card.</a:t>
            </a:r>
          </a:p>
          <a:p>
            <a:pPr marL="854075" lvl="1" indent="-336550">
              <a:lnSpc>
                <a:spcPct val="80000"/>
              </a:lnSpc>
              <a:buFont typeface="Wingdings" pitchFamily="2" charset="2"/>
              <a:buChar char=""/>
            </a:pPr>
            <a:r>
              <a:rPr lang="en-US" sz="2500" dirty="0" smtClean="0">
                <a:solidFill>
                  <a:srgbClr val="92D050"/>
                </a:solidFill>
              </a:rPr>
              <a:t>You will receive your card faster if you wait 10 days before applying.</a:t>
            </a:r>
          </a:p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You must validate your visa 72 hours before applying for your social security number (SSN).</a:t>
            </a:r>
          </a:p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A social security card is required to work in the US.</a:t>
            </a:r>
          </a:p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You will need this number to pay taxes in the US.</a:t>
            </a:r>
          </a:p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Required documents to apply for SSN: passport, I-94 card, DS-2019 form, program sponsor letter, and job offer form.</a:t>
            </a:r>
          </a:p>
          <a:p>
            <a:pPr marL="457200" indent="-457200">
              <a:lnSpc>
                <a:spcPct val="80000"/>
              </a:lnSpc>
              <a:buFont typeface="Webdings" pitchFamily="18" charset="2"/>
              <a:buChar char="ª"/>
            </a:pPr>
            <a:r>
              <a:rPr lang="en-US" sz="2900" dirty="0" smtClean="0">
                <a:solidFill>
                  <a:srgbClr val="92D050"/>
                </a:solidFill>
              </a:rPr>
              <a:t>If you already have a SSN, you DO NOT need to reapply.</a:t>
            </a:r>
            <a:endParaRPr lang="en-US" sz="2900" dirty="0">
              <a:solidFill>
                <a:srgbClr val="92D050"/>
              </a:solidFill>
            </a:endParaRPr>
          </a:p>
        </p:txBody>
      </p:sp>
      <p:pic>
        <p:nvPicPr>
          <p:cNvPr id="8194" name="Picture 2" descr="j0422392"/>
          <p:cNvPicPr>
            <a:picLocks noChangeAspect="1" noChangeArrowheads="1"/>
          </p:cNvPicPr>
          <p:nvPr/>
        </p:nvPicPr>
        <p:blipFill>
          <a:blip r:embed="rId2" cstate="print"/>
          <a:srcRect b="10028"/>
          <a:stretch>
            <a:fillRect/>
          </a:stretch>
        </p:blipFill>
        <p:spPr bwMode="auto">
          <a:xfrm>
            <a:off x="227293" y="5334000"/>
            <a:ext cx="1068107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with WISE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You must provide WISE with a valid email   address   at the time of your application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You must check your emails at least once a week.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You must respond to all monthly communication emails.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Your sponsorship may be withdrawn if we do not receive your response.</a:t>
            </a:r>
          </a:p>
          <a:p>
            <a:endParaRPr lang="en-US" dirty="0"/>
          </a:p>
        </p:txBody>
      </p:sp>
      <p:pic>
        <p:nvPicPr>
          <p:cNvPr id="4" name="Picture 3" descr="MC9102164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4953000"/>
            <a:ext cx="2381250" cy="20744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5000" y="5867400"/>
            <a:ext cx="70104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is the key to my success on the program?</a:t>
            </a:r>
            <a:endParaRPr lang="en-US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Important Information While in the USA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while I’m in the USA?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828800" y="9906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ebdings" pitchFamily="18" charset="2"/>
              <a:buChar char="û"/>
            </a:pPr>
            <a:r>
              <a:rPr lang="en-US" sz="3600" dirty="0" smtClean="0"/>
              <a:t> Cultural Exchange </a:t>
            </a:r>
          </a:p>
          <a:p>
            <a:pPr>
              <a:buFont typeface="Webdings" pitchFamily="18" charset="2"/>
              <a:buChar char="û"/>
            </a:pPr>
            <a:r>
              <a:rPr lang="en-US" sz="3600" dirty="0" smtClean="0"/>
              <a:t>Medical Insurance</a:t>
            </a:r>
          </a:p>
          <a:p>
            <a:pPr>
              <a:buFont typeface="Webdings" pitchFamily="18" charset="2"/>
              <a:buChar char="û"/>
            </a:pPr>
            <a:r>
              <a:rPr lang="en-US" sz="3600" dirty="0" smtClean="0"/>
              <a:t> Changing jobs and addresses</a:t>
            </a:r>
          </a:p>
          <a:p>
            <a:pPr marL="693738" indent="-693738">
              <a:buFont typeface="Webdings" pitchFamily="18" charset="2"/>
              <a:buChar char="û"/>
            </a:pPr>
            <a:r>
              <a:rPr lang="en-US" sz="3600" dirty="0" smtClean="0"/>
              <a:t>Leaving the program before your end date</a:t>
            </a:r>
          </a:p>
          <a:p>
            <a:pPr>
              <a:buFont typeface="Webdings" pitchFamily="18" charset="2"/>
              <a:buChar char="û"/>
            </a:pPr>
            <a:r>
              <a:rPr lang="en-US" sz="3600" dirty="0" smtClean="0"/>
              <a:t> Laws in the United States</a:t>
            </a:r>
          </a:p>
          <a:p>
            <a:pPr marL="693738" indent="-693738">
              <a:buFont typeface="Webdings" pitchFamily="18" charset="2"/>
              <a:buChar char="û"/>
            </a:pPr>
            <a:r>
              <a:rPr lang="en-US" sz="3600" dirty="0" smtClean="0"/>
              <a:t>Solving problems</a:t>
            </a:r>
            <a:endParaRPr lang="en-US" sz="3600" dirty="0"/>
          </a:p>
        </p:txBody>
      </p:sp>
      <p:pic>
        <p:nvPicPr>
          <p:cNvPr id="1026" name="Picture 2" descr="C:\Documents and Settings\jeanne\Local Settings\Temporary Internet Files\Content.IE5\FTFWBYPR\MPj04446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732075"/>
            <a:ext cx="1524000" cy="197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Exchange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Cultural Exchange is the purpose of the J1    Work &amp; Travel Program!</a:t>
            </a:r>
          </a:p>
          <a:p>
            <a:pPr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WISE will send communication prior to and during your program regarding cultural exchange opportunities in your host city and surrounding areas!</a:t>
            </a:r>
          </a:p>
          <a:p>
            <a:pPr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WISE strongly encourages you to take part in these opportunities.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6096000"/>
            <a:ext cx="70104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Why did I come on the Work &amp; Travel Program?</a:t>
            </a:r>
            <a:endParaRPr lang="en-US" sz="2000" b="1" dirty="0"/>
          </a:p>
        </p:txBody>
      </p:sp>
      <p:pic>
        <p:nvPicPr>
          <p:cNvPr id="6" name="Picture 5" descr="MP900430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060619" cy="13716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Exchange	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419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Easy ways to experience cultures include: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 Have a cook out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Invite friends and neighbors for dinner were everyone brings a dish from their country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Go to coffee with someone from another country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Teach your friends your favorite sport from your home country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Go for a hike.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Attend your local youth hostel or university’s international coffee hour, lectures, movie nights, etc.</a:t>
            </a:r>
          </a:p>
          <a:p>
            <a:pPr lvl="1">
              <a:spcBef>
                <a:spcPts val="0"/>
              </a:spcBef>
              <a:buFont typeface="Webdings" pitchFamily="18" charset="2"/>
              <a:buChar char="û"/>
            </a:pPr>
            <a:r>
              <a:rPr lang="en-US" sz="2400" dirty="0" smtClean="0">
                <a:solidFill>
                  <a:srgbClr val="92D050"/>
                </a:solidFill>
              </a:rPr>
              <a:t>Take an English course at a local university. 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" name="Picture 4" descr="MP910220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108813"/>
            <a:ext cx="2930901" cy="174918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selogo from new web.jpg"/>
          <p:cNvPicPr>
            <a:picLocks noChangeAspect="1"/>
          </p:cNvPicPr>
          <p:nvPr/>
        </p:nvPicPr>
        <p:blipFill>
          <a:blip r:embed="rId2" cstate="print"/>
          <a:srcRect l="14055" r="8525"/>
          <a:stretch>
            <a:fillRect/>
          </a:stretch>
        </p:blipFill>
        <p:spPr>
          <a:xfrm>
            <a:off x="152400" y="5836557"/>
            <a:ext cx="1447800" cy="792843"/>
          </a:xfrm>
          <a:prstGeom prst="roundRect">
            <a:avLst>
              <a:gd name="adj" fmla="val 231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029200" y="76200"/>
            <a:ext cx="38977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About WISE</a:t>
            </a:r>
            <a:endParaRPr lang="en-US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81407"/>
            <a:ext cx="8686800" cy="364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8188" indent="-738188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200" b="1" dirty="0" smtClean="0">
                <a:solidFill>
                  <a:srgbClr val="92D050"/>
                </a:solidFill>
              </a:rPr>
              <a:t>WISE is short for The Foundation for Worldwide International Student Exchange.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endParaRPr lang="en-US" sz="3200" b="1" dirty="0" smtClean="0">
              <a:solidFill>
                <a:srgbClr val="92D050"/>
              </a:solidFill>
            </a:endParaRPr>
          </a:p>
          <a:p>
            <a:pPr marL="738188" indent="-738188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200" b="1" dirty="0" smtClean="0">
                <a:solidFill>
                  <a:srgbClr val="92D050"/>
                </a:solidFill>
              </a:rPr>
              <a:t>Non-profit organization specializing in international education and exchange opportunities.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endParaRPr lang="en-US" sz="3200" b="1" dirty="0" smtClean="0">
              <a:solidFill>
                <a:srgbClr val="92D050"/>
              </a:solidFill>
            </a:endParaRPr>
          </a:p>
          <a:p>
            <a:pPr marL="738188" indent="-738188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200" b="1" dirty="0" smtClean="0">
                <a:solidFill>
                  <a:srgbClr val="92D050"/>
                </a:solidFill>
              </a:rPr>
              <a:t>Designated by the U.S. Department of State as a J1 Visa Sponsor.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Who is WISE anyway?</a:t>
            </a:r>
            <a:endParaRPr lang="en-US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Medical Insurance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www.wisefoundation.com/insurance.html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871984"/>
            <a:ext cx="83820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With your DS-2019 form, you will receive an insurance card and information.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What to do when you go to the doctor.</a:t>
            </a:r>
          </a:p>
          <a:p>
            <a:pPr marL="625475" lvl="1">
              <a:lnSpc>
                <a:spcPct val="90000"/>
              </a:lnSpc>
              <a:buFont typeface="Webdings" pitchFamily="18" charset="2"/>
              <a:buChar char="¤"/>
            </a:pPr>
            <a:r>
              <a:rPr lang="en-US" sz="3000" dirty="0" smtClean="0">
                <a:solidFill>
                  <a:srgbClr val="92D050"/>
                </a:solidFill>
              </a:rPr>
              <a:t>Required paperwork.</a:t>
            </a:r>
          </a:p>
          <a:p>
            <a:pPr marL="625475" indent="-62547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Insurance does NOT cover pregnancy, dental, and preexisting conditions.</a:t>
            </a:r>
          </a:p>
          <a:p>
            <a:pPr marL="625475" indent="-62547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Co-Pay is $75-$150.</a:t>
            </a:r>
          </a:p>
          <a:p>
            <a:pPr marL="625475" indent="-62547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If you are injured on the job, tell your employer immediately. It will be covered by worker’s compensation.</a:t>
            </a:r>
          </a:p>
        </p:txBody>
      </p:sp>
      <p:pic>
        <p:nvPicPr>
          <p:cNvPr id="2050" name="Picture 2" descr="C:\Documents and Settings\jeanne\Local Settings\Temporary Internet Files\Content.IE5\ISCDM2KG\MCj042383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600"/>
            <a:ext cx="1524000" cy="11179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Changing Jobs and Addresses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Contact WISE before changing jobs or moving!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1105793"/>
            <a:ext cx="7620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You MUST contact WISE immediately before you make any changes!!</a:t>
            </a:r>
          </a:p>
          <a:p>
            <a:pPr marL="1082675" lvl="1" indent="-336550">
              <a:lnSpc>
                <a:spcPct val="80000"/>
              </a:lnSpc>
              <a:buFont typeface="Webdings" pitchFamily="18" charset="2"/>
              <a:buChar char=""/>
            </a:pPr>
            <a:r>
              <a:rPr lang="en-US" sz="3000" dirty="0" smtClean="0">
                <a:solidFill>
                  <a:srgbClr val="92D050"/>
                </a:solidFill>
              </a:rPr>
              <a:t>WISE can help you with any problems you might have.</a:t>
            </a:r>
          </a:p>
          <a:p>
            <a:pPr marL="746125" indent="-74612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WISE requires that you keep us informed of your current living address at all times.</a:t>
            </a:r>
            <a:endParaRPr lang="en-US" sz="3500" b="1" dirty="0" smtClean="0">
              <a:solidFill>
                <a:srgbClr val="92D050"/>
              </a:solidFill>
            </a:endParaRPr>
          </a:p>
          <a:p>
            <a:pPr marL="746125" indent="-74612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Prior approval by WISE is required for all job changes.</a:t>
            </a:r>
            <a:endParaRPr lang="en-US" sz="35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Documents and Settings\jeanne\Local Settings\Temporary Internet Files\Content.IE5\FTFWBYPR\MCj044213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410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for Changing Jobs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ebdings" pitchFamily="18" charset="2"/>
              <a:buChar char=""/>
            </a:pPr>
            <a:r>
              <a:rPr lang="en-US" sz="3800" dirty="0" smtClean="0">
                <a:solidFill>
                  <a:srgbClr val="92D050"/>
                </a:solidFill>
              </a:rPr>
              <a:t>Changing jobs is possible but participants must provide the following for review and approval PRIOR to receiving permission from WISE:</a:t>
            </a:r>
          </a:p>
          <a:p>
            <a:pPr lvl="1">
              <a:buFont typeface="Wingdings" pitchFamily="2" charset="2"/>
              <a:buChar char=""/>
            </a:pPr>
            <a:r>
              <a:rPr lang="en-US" sz="3800" dirty="0" smtClean="0">
                <a:solidFill>
                  <a:srgbClr val="92D050"/>
                </a:solidFill>
              </a:rPr>
              <a:t>A $100 job fee will be charged to participants</a:t>
            </a:r>
          </a:p>
          <a:p>
            <a:pPr lvl="1">
              <a:buFont typeface="Wingdings" pitchFamily="2" charset="2"/>
              <a:buChar char=""/>
            </a:pPr>
            <a:r>
              <a:rPr lang="en-US" sz="3800" dirty="0" smtClean="0">
                <a:solidFill>
                  <a:srgbClr val="92D050"/>
                </a:solidFill>
              </a:rPr>
              <a:t>Job offer</a:t>
            </a:r>
          </a:p>
          <a:p>
            <a:pPr lvl="1">
              <a:buFont typeface="Wingdings" pitchFamily="2" charset="2"/>
              <a:buChar char=""/>
            </a:pPr>
            <a:r>
              <a:rPr lang="en-US" sz="3800" dirty="0" smtClean="0">
                <a:solidFill>
                  <a:srgbClr val="92D050"/>
                </a:solidFill>
              </a:rPr>
              <a:t>Host site Agreement</a:t>
            </a:r>
          </a:p>
          <a:p>
            <a:pPr lvl="1">
              <a:buFont typeface="Wingdings" pitchFamily="2" charset="2"/>
              <a:buChar char=""/>
            </a:pPr>
            <a:r>
              <a:rPr lang="en-US" sz="3800" dirty="0" smtClean="0">
                <a:solidFill>
                  <a:srgbClr val="92D050"/>
                </a:solidFill>
              </a:rPr>
              <a:t>Workers Compensation Policy</a:t>
            </a:r>
          </a:p>
          <a:p>
            <a:pPr lvl="1">
              <a:buFont typeface="Wingdings" pitchFamily="2" charset="2"/>
              <a:buChar char=""/>
            </a:pPr>
            <a:r>
              <a:rPr lang="en-US" sz="3600" dirty="0" smtClean="0">
                <a:solidFill>
                  <a:srgbClr val="92D050"/>
                </a:solidFill>
              </a:rPr>
              <a:t>copy of the employer’s business license</a:t>
            </a:r>
            <a:endParaRPr lang="en-US" sz="3800" dirty="0" smtClean="0">
              <a:solidFill>
                <a:srgbClr val="92D050"/>
              </a:solidFill>
            </a:endParaRPr>
          </a:p>
          <a:p>
            <a:pPr lvl="1">
              <a:buFont typeface="Wingdings" pitchFamily="2" charset="2"/>
              <a:buChar char=""/>
            </a:pPr>
            <a:r>
              <a:rPr lang="en-US" sz="3800" dirty="0" smtClean="0">
                <a:solidFill>
                  <a:srgbClr val="92D050"/>
                </a:solidFill>
              </a:rPr>
              <a:t>Verification of Employers Tax ID #</a:t>
            </a:r>
          </a:p>
          <a:p>
            <a:pPr lvl="1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6764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How do I change Jobs?</a:t>
            </a:r>
            <a:endParaRPr lang="en-US" sz="2000" b="1" dirty="0"/>
          </a:p>
        </p:txBody>
      </p:sp>
      <p:pic>
        <p:nvPicPr>
          <p:cNvPr id="1026" name="Picture 2" descr="C:\Documents and Settings\tim\Local Settings\Temporary Internet Files\Content.IE5\PLTETTHP\MC900439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you are NOT allowed to work: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92D050"/>
                </a:solidFill>
              </a:rPr>
              <a:t>There ar</a:t>
            </a:r>
            <a:r>
              <a:rPr lang="en-US" sz="2500" dirty="0" smtClean="0">
                <a:solidFill>
                  <a:srgbClr val="92D050"/>
                </a:solidFill>
              </a:rPr>
              <a:t>e certain jobs you are not allowed to work while on the W&amp;T Program. </a:t>
            </a:r>
            <a:r>
              <a:rPr lang="en-US" sz="2500" dirty="0" smtClean="0">
                <a:solidFill>
                  <a:srgbClr val="92D050"/>
                </a:solidFill>
              </a:rPr>
              <a:t> </a:t>
            </a:r>
            <a:r>
              <a:rPr lang="en-US" sz="2500" dirty="0" smtClean="0">
                <a:solidFill>
                  <a:srgbClr val="92D050"/>
                </a:solidFill>
              </a:rPr>
              <a:t>Examples include:</a:t>
            </a:r>
          </a:p>
          <a:p>
            <a:pPr lvl="1">
              <a:buFont typeface="Webdings" pitchFamily="18" charset="2"/>
              <a:buChar char="x"/>
            </a:pPr>
            <a:r>
              <a:rPr lang="en-US" sz="2400" dirty="0" smtClean="0">
                <a:solidFill>
                  <a:srgbClr val="92D050"/>
                </a:solidFill>
              </a:rPr>
              <a:t>domestic help positions in private homes (e.g. childcare, elder care, gardener, chauffeur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  <a:endParaRPr lang="en-US" sz="2400" dirty="0" smtClean="0">
              <a:solidFill>
                <a:srgbClr val="92D050"/>
              </a:solidFill>
            </a:endParaRPr>
          </a:p>
          <a:p>
            <a:pPr lvl="1">
              <a:buFont typeface="Webdings" pitchFamily="18" charset="2"/>
              <a:buChar char="x"/>
            </a:pPr>
            <a:r>
              <a:rPr lang="en-US" sz="2400" dirty="0" smtClean="0">
                <a:solidFill>
                  <a:srgbClr val="92D050"/>
                </a:solidFill>
              </a:rPr>
              <a:t>as a </a:t>
            </a:r>
            <a:r>
              <a:rPr lang="en-US" sz="2400" dirty="0" err="1" smtClean="0">
                <a:solidFill>
                  <a:srgbClr val="92D050"/>
                </a:solidFill>
              </a:rPr>
              <a:t>pedi</a:t>
            </a:r>
            <a:r>
              <a:rPr lang="en-US" sz="2400" dirty="0" smtClean="0">
                <a:solidFill>
                  <a:srgbClr val="92D050"/>
                </a:solidFill>
              </a:rPr>
              <a:t>-cab or rolling chair driver or </a:t>
            </a:r>
            <a:r>
              <a:rPr lang="en-US" sz="2400" dirty="0" smtClean="0">
                <a:solidFill>
                  <a:srgbClr val="92D050"/>
                </a:solidFill>
              </a:rPr>
              <a:t>operator</a:t>
            </a:r>
            <a:endParaRPr lang="en-US" sz="2400" dirty="0" smtClean="0">
              <a:solidFill>
                <a:srgbClr val="92D050"/>
              </a:solidFill>
            </a:endParaRPr>
          </a:p>
          <a:p>
            <a:pPr lvl="1">
              <a:buFont typeface="Webdings" pitchFamily="18" charset="2"/>
              <a:buChar char="x"/>
            </a:pPr>
            <a:r>
              <a:rPr lang="en-US" sz="2400" dirty="0" smtClean="0">
                <a:solidFill>
                  <a:srgbClr val="92D050"/>
                </a:solidFill>
              </a:rPr>
              <a:t> as operator of a vehicle or vessel that carriers passengers for hire and/or for which a commercial driver’s license is required </a:t>
            </a:r>
          </a:p>
          <a:p>
            <a:pPr lvl="1">
              <a:buFont typeface="Webdings" pitchFamily="18" charset="2"/>
              <a:buChar char="x"/>
            </a:pPr>
            <a:r>
              <a:rPr lang="en-US" sz="2400" dirty="0" smtClean="0">
                <a:solidFill>
                  <a:srgbClr val="92D050"/>
                </a:solidFill>
              </a:rPr>
              <a:t>positions </a:t>
            </a:r>
            <a:r>
              <a:rPr lang="en-US" sz="2400" dirty="0" smtClean="0">
                <a:solidFill>
                  <a:srgbClr val="92D050"/>
                </a:solidFill>
              </a:rPr>
              <a:t>requiring work hours that fall predominantly between 10:00p.m. &amp; 6:00a.m.  </a:t>
            </a:r>
          </a:p>
          <a:p>
            <a:pPr lvl="0">
              <a:spcBef>
                <a:spcPts val="0"/>
              </a:spcBef>
              <a:buFont typeface="Webdings" pitchFamily="18" charset="2"/>
              <a:buChar char=""/>
            </a:pPr>
            <a:endParaRPr lang="en-US" sz="2500" dirty="0" smtClean="0">
              <a:solidFill>
                <a:srgbClr val="92D050"/>
              </a:solidFill>
            </a:endParaRPr>
          </a:p>
          <a:p>
            <a:pPr lvl="1">
              <a:spcBef>
                <a:spcPts val="0"/>
              </a:spcBef>
              <a:buNone/>
            </a:pPr>
            <a:endParaRPr lang="en-US" sz="2100" dirty="0" smtClean="0">
              <a:solidFill>
                <a:srgbClr val="92D050"/>
              </a:solidFill>
            </a:endParaRPr>
          </a:p>
          <a:p>
            <a:pPr lvl="0">
              <a:spcBef>
                <a:spcPts val="0"/>
              </a:spcBef>
              <a:buFont typeface="Webdings" pitchFamily="18" charset="2"/>
              <a:buChar char=""/>
            </a:pPr>
            <a:endParaRPr lang="en-US" sz="2500" dirty="0" smtClean="0">
              <a:solidFill>
                <a:srgbClr val="92D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Can I work any job that I want to?</a:t>
            </a:r>
            <a:endParaRPr lang="en-US" sz="2000" b="1" dirty="0"/>
          </a:p>
        </p:txBody>
      </p:sp>
      <p:pic>
        <p:nvPicPr>
          <p:cNvPr id="2054" name="Picture 6" descr="C:\Documents and Settings\tim\Local Settings\Temporary Internet Files\Content.IE5\BLF36ATA\MC90043379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743"/>
            <a:ext cx="1295257" cy="12952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which you are NOT allowed to work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      </a:t>
            </a:r>
            <a:r>
              <a:rPr lang="en-US" sz="4000" dirty="0" smtClean="0">
                <a:solidFill>
                  <a:srgbClr val="92D050"/>
                </a:solidFill>
              </a:rPr>
              <a:t>When </a:t>
            </a:r>
            <a:r>
              <a:rPr lang="en-US" sz="4000" dirty="0" smtClean="0">
                <a:solidFill>
                  <a:srgbClr val="92D050"/>
                </a:solidFill>
              </a:rPr>
              <a:t>looking for a 2</a:t>
            </a:r>
            <a:r>
              <a:rPr lang="en-US" sz="4000" baseline="30000" dirty="0" smtClean="0">
                <a:solidFill>
                  <a:srgbClr val="92D050"/>
                </a:solidFill>
              </a:rPr>
              <a:t>nd</a:t>
            </a:r>
            <a:r>
              <a:rPr lang="en-US" sz="4000" dirty="0" smtClean="0">
                <a:solidFill>
                  <a:srgbClr val="92D050"/>
                </a:solidFill>
              </a:rPr>
              <a:t> job, it is </a:t>
            </a:r>
            <a:r>
              <a:rPr lang="en-US" sz="4000" dirty="0" smtClean="0">
                <a:solidFill>
                  <a:srgbClr val="92D050"/>
                </a:solidFill>
              </a:rPr>
              <a:t>your </a:t>
            </a:r>
            <a:r>
              <a:rPr lang="en-US" sz="4000" dirty="0" smtClean="0">
                <a:solidFill>
                  <a:srgbClr val="92D050"/>
                </a:solidFill>
              </a:rPr>
              <a:t>responsibility to communicate with WISE about the position </a:t>
            </a:r>
            <a:r>
              <a:rPr lang="en-US" sz="4000" dirty="0" smtClean="0">
                <a:solidFill>
                  <a:srgbClr val="92D050"/>
                </a:solidFill>
              </a:rPr>
              <a:t>you are applying </a:t>
            </a:r>
            <a:r>
              <a:rPr lang="en-US" sz="4000" dirty="0" smtClean="0">
                <a:solidFill>
                  <a:srgbClr val="92D050"/>
                </a:solidFill>
              </a:rPr>
              <a:t>for. </a:t>
            </a:r>
            <a:r>
              <a:rPr lang="en-US" sz="4000" dirty="0" smtClean="0">
                <a:solidFill>
                  <a:srgbClr val="92D050"/>
                </a:solidFill>
              </a:rPr>
              <a:t>WISE will guide you as to whether the job is allowed or prohibited. If  WISE </a:t>
            </a:r>
            <a:r>
              <a:rPr lang="en-US" sz="4000" dirty="0" smtClean="0">
                <a:solidFill>
                  <a:srgbClr val="92D050"/>
                </a:solidFill>
              </a:rPr>
              <a:t>declares that position to be prohibited, </a:t>
            </a:r>
            <a:r>
              <a:rPr lang="en-US" sz="4000" dirty="0" smtClean="0">
                <a:solidFill>
                  <a:srgbClr val="92D050"/>
                </a:solidFill>
              </a:rPr>
              <a:t>you </a:t>
            </a:r>
            <a:r>
              <a:rPr lang="en-US" sz="4000" dirty="0" smtClean="0">
                <a:solidFill>
                  <a:srgbClr val="92D050"/>
                </a:solidFill>
              </a:rPr>
              <a:t>may NOT work in that position. </a:t>
            </a:r>
            <a:r>
              <a:rPr lang="en-US" sz="4000" dirty="0" smtClean="0">
                <a:solidFill>
                  <a:srgbClr val="92D050"/>
                </a:solidFill>
              </a:rPr>
              <a:t>If you do work in a prohibited job your WISE Foundation Work &amp; Travel Program will be end immediately</a:t>
            </a:r>
            <a:endParaRPr lang="en-US" sz="4000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Leaving Your Program Before the End Date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if something happens and I can’t finish my program?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1024283"/>
            <a:ext cx="8001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8188" indent="-738188">
              <a:lnSpc>
                <a:spcPct val="90000"/>
              </a:lnSpc>
              <a:buFont typeface="Webdings" pitchFamily="18" charset="2"/>
              <a:buChar char="û"/>
            </a:pPr>
            <a:endParaRPr lang="en-US" sz="3600" dirty="0" smtClean="0">
              <a:solidFill>
                <a:srgbClr val="92D050"/>
              </a:solidFill>
            </a:endParaRPr>
          </a:p>
          <a:p>
            <a:pPr marL="738188" indent="-73818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600" dirty="0" smtClean="0">
                <a:solidFill>
                  <a:srgbClr val="92D050"/>
                </a:solidFill>
              </a:rPr>
              <a:t>You are required to complete the dates of your program.</a:t>
            </a:r>
          </a:p>
          <a:p>
            <a:pPr marL="738188" indent="-738188">
              <a:lnSpc>
                <a:spcPct val="90000"/>
              </a:lnSpc>
            </a:pPr>
            <a:endParaRPr lang="en-US" sz="3600" dirty="0" smtClean="0">
              <a:solidFill>
                <a:srgbClr val="92D050"/>
              </a:solidFill>
            </a:endParaRPr>
          </a:p>
          <a:p>
            <a:pPr marL="738188" indent="-73818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600" dirty="0" smtClean="0">
                <a:solidFill>
                  <a:srgbClr val="92D050"/>
                </a:solidFill>
              </a:rPr>
              <a:t>Contact WISE if you have a family emergency or become ill.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1027" name="Picture 3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2" cstate="print"/>
          <a:srcRect l="13043"/>
          <a:stretch>
            <a:fillRect/>
          </a:stretch>
        </p:blipFill>
        <p:spPr bwMode="auto">
          <a:xfrm>
            <a:off x="0" y="5565048"/>
            <a:ext cx="1524000" cy="129295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Laws in the United States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Can I party with my friends?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1024283"/>
            <a:ext cx="80010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You are subject to all the laws of this country.</a:t>
            </a:r>
          </a:p>
          <a:p>
            <a:pPr marL="579438" indent="-57943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Alcohol: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"/>
            </a:pPr>
            <a:r>
              <a:rPr lang="en-US" sz="2500" dirty="0" smtClean="0">
                <a:solidFill>
                  <a:srgbClr val="92D050"/>
                </a:solidFill>
              </a:rPr>
              <a:t>Legal drinking age is 21.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"/>
            </a:pPr>
            <a:r>
              <a:rPr lang="en-US" sz="2500" dirty="0" smtClean="0">
                <a:solidFill>
                  <a:srgbClr val="92D050"/>
                </a:solidFill>
              </a:rPr>
              <a:t>Open container laws.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"/>
            </a:pPr>
            <a:r>
              <a:rPr lang="en-US" sz="2500" dirty="0" smtClean="0">
                <a:solidFill>
                  <a:srgbClr val="92D050"/>
                </a:solidFill>
              </a:rPr>
              <a:t>Buying Alcohol for someone under 21.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"/>
            </a:pPr>
            <a:r>
              <a:rPr lang="en-US" sz="2500" dirty="0" smtClean="0">
                <a:solidFill>
                  <a:srgbClr val="92D050"/>
                </a:solidFill>
              </a:rPr>
              <a:t>Partying with someone under 21 who is drinking alcohol</a:t>
            </a:r>
          </a:p>
          <a:p>
            <a:pPr marL="579438" indent="-57943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If you do any of the following, you will immediately be dismissed from the program: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x"/>
            </a:pPr>
            <a:r>
              <a:rPr lang="en-US" sz="2500" dirty="0" smtClean="0">
                <a:solidFill>
                  <a:srgbClr val="92D050"/>
                </a:solidFill>
              </a:rPr>
              <a:t>Illegal drugs (including marijuana).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x"/>
            </a:pPr>
            <a:r>
              <a:rPr lang="en-US" sz="2500" dirty="0" smtClean="0">
                <a:solidFill>
                  <a:srgbClr val="92D050"/>
                </a:solidFill>
              </a:rPr>
              <a:t>Shoplifting.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x"/>
            </a:pPr>
            <a:r>
              <a:rPr lang="en-US" sz="2500" dirty="0" smtClean="0">
                <a:solidFill>
                  <a:srgbClr val="92D050"/>
                </a:solidFill>
              </a:rPr>
              <a:t>Driving without a driver’s license and car insurance.</a:t>
            </a:r>
          </a:p>
          <a:p>
            <a:pPr marL="1143000" lvl="1" indent="-579438">
              <a:lnSpc>
                <a:spcPct val="90000"/>
              </a:lnSpc>
              <a:buFont typeface="Webdings" pitchFamily="18" charset="2"/>
              <a:buChar char="x"/>
            </a:pPr>
            <a:r>
              <a:rPr lang="en-US" sz="2500" dirty="0" smtClean="0">
                <a:solidFill>
                  <a:srgbClr val="92D050"/>
                </a:solidFill>
              </a:rPr>
              <a:t>Stealing.</a:t>
            </a:r>
            <a:endParaRPr lang="en-US" sz="25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jeanne\Local Settings\Temporary Internet Files\Content.IE5\MIDMZWPQ\MPj044090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9473"/>
            <a:ext cx="1389460" cy="93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Solving Problems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if I have a problem?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900529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You will have some problems.</a:t>
            </a:r>
          </a:p>
          <a:p>
            <a:pPr marL="685800" lvl="1">
              <a:lnSpc>
                <a:spcPct val="80000"/>
              </a:lnSpc>
              <a:buFont typeface="Wingdings" pitchFamily="2" charset="2"/>
              <a:buChar char=""/>
            </a:pPr>
            <a:r>
              <a:rPr lang="en-US" sz="3000" dirty="0" smtClean="0">
                <a:solidFill>
                  <a:srgbClr val="92D050"/>
                </a:solidFill>
              </a:rPr>
              <a:t>It will take time to adjust to a new situation.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First step: talk to your supervisor.</a:t>
            </a:r>
          </a:p>
          <a:p>
            <a:pPr marL="685800" lvl="1">
              <a:lnSpc>
                <a:spcPct val="80000"/>
              </a:lnSpc>
              <a:buFont typeface="Webdings" pitchFamily="18" charset="2"/>
              <a:buChar char=""/>
            </a:pPr>
            <a:r>
              <a:rPr lang="en-US" sz="3000" dirty="0" smtClean="0">
                <a:solidFill>
                  <a:srgbClr val="92D050"/>
                </a:solidFill>
              </a:rPr>
              <a:t>They are there to help you!</a:t>
            </a:r>
          </a:p>
          <a:p>
            <a:pPr marL="625475" indent="-62547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Second step: contact WISE if problem continues.</a:t>
            </a:r>
          </a:p>
          <a:p>
            <a:pPr marL="625475" indent="-62547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Problems CAN be solved by talking it out. You cannot just quit your job.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Do what you can to avoid problems:</a:t>
            </a:r>
          </a:p>
          <a:p>
            <a:pPr marL="1082675" lvl="1" indent="-396875">
              <a:lnSpc>
                <a:spcPct val="80000"/>
              </a:lnSpc>
              <a:buFont typeface="Webdings" pitchFamily="18" charset="2"/>
              <a:buChar char="x"/>
            </a:pPr>
            <a:r>
              <a:rPr lang="en-US" sz="3000" dirty="0" smtClean="0">
                <a:solidFill>
                  <a:srgbClr val="92D050"/>
                </a:solidFill>
              </a:rPr>
              <a:t>Respect US laws, employer rules, and your sponsor’s rules.</a:t>
            </a:r>
            <a:endParaRPr lang="en-US" sz="3000" dirty="0">
              <a:solidFill>
                <a:srgbClr val="92D050"/>
              </a:solidFill>
            </a:endParaRPr>
          </a:p>
        </p:txBody>
      </p:sp>
      <p:pic>
        <p:nvPicPr>
          <p:cNvPr id="2052" name="Picture 4" descr="C:\Documents and Settings\jeanne\Local Settings\Temporary Internet Files\Content.IE5\D93404TG\MCj04421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8" y="5670550"/>
            <a:ext cx="1355312" cy="10350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Day to Day Living in the USA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about living in the USA?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19200" y="1600200"/>
            <a:ext cx="6553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Font typeface="Webdings" pitchFamily="18" charset="2"/>
              <a:buChar char="û"/>
            </a:pPr>
            <a:r>
              <a:rPr lang="en-US" sz="3600" dirty="0" smtClean="0"/>
              <a:t>Life in the United States</a:t>
            </a:r>
          </a:p>
          <a:p>
            <a:pPr>
              <a:lnSpc>
                <a:spcPts val="5000"/>
              </a:lnSpc>
              <a:buFont typeface="Webdings" pitchFamily="18" charset="2"/>
              <a:buChar char="û"/>
            </a:pPr>
            <a:r>
              <a:rPr lang="en-US" sz="3600" dirty="0" smtClean="0"/>
              <a:t>Culture shock</a:t>
            </a:r>
          </a:p>
          <a:p>
            <a:pPr>
              <a:lnSpc>
                <a:spcPts val="5000"/>
              </a:lnSpc>
              <a:buFont typeface="Webdings" pitchFamily="18" charset="2"/>
              <a:buChar char="û"/>
            </a:pPr>
            <a:r>
              <a:rPr lang="en-US" sz="3600" dirty="0" smtClean="0"/>
              <a:t>Ways to reduce cultural stress</a:t>
            </a:r>
          </a:p>
          <a:p>
            <a:pPr>
              <a:lnSpc>
                <a:spcPts val="5000"/>
              </a:lnSpc>
              <a:buFont typeface="Webdings" pitchFamily="18" charset="2"/>
              <a:buChar char="û"/>
            </a:pPr>
            <a:r>
              <a:rPr lang="en-US" sz="3600" dirty="0" smtClean="0"/>
              <a:t>Communication</a:t>
            </a:r>
            <a:endParaRPr lang="en-US" sz="3600" dirty="0"/>
          </a:p>
        </p:txBody>
      </p:sp>
      <p:pic>
        <p:nvPicPr>
          <p:cNvPr id="4098" name="Picture 2" descr="C:\Documents and Settings\jeanne\Local Settings\Temporary Internet Files\Content.IE5\96FHQHOR\MCj044212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268612"/>
            <a:ext cx="1600200" cy="158938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Life in the USA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are some things I need to know about US culture?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6934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Who are the American people?</a:t>
            </a:r>
          </a:p>
          <a:p>
            <a:pPr marL="1082675" lvl="1" indent="-457200">
              <a:buFont typeface="Wingdings" pitchFamily="2" charset="2"/>
              <a:buChar char="F"/>
            </a:pPr>
            <a:r>
              <a:rPr lang="en-US" sz="3000" dirty="0" smtClean="0">
                <a:solidFill>
                  <a:srgbClr val="92D050"/>
                </a:solidFill>
              </a:rPr>
              <a:t>Informality, individuality, touching, time, friendliness, and hygiene-oriented.</a:t>
            </a:r>
          </a:p>
          <a:p>
            <a:pPr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Daily responsibilities:</a:t>
            </a:r>
          </a:p>
          <a:p>
            <a:pPr lvl="1">
              <a:buFont typeface="Wingdings" pitchFamily="2" charset="2"/>
              <a:buChar char="F"/>
            </a:pPr>
            <a:r>
              <a:rPr lang="en-US" sz="3000" dirty="0" smtClean="0">
                <a:solidFill>
                  <a:srgbClr val="92D050"/>
                </a:solidFill>
              </a:rPr>
              <a:t>Laundry, cooking, cleaning.</a:t>
            </a:r>
            <a:endParaRPr lang="en-US" sz="30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Documents and Settings\jeanne\Local Settings\Temporary Internet Files\Content.IE5\WAN2BRZ9\MCj035163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0" y="5334000"/>
            <a:ext cx="123119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76200"/>
            <a:ext cx="38977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Why Go?</a:t>
            </a:r>
            <a:endParaRPr lang="en-US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>
              <a:lnSpc>
                <a:spcPts val="3600"/>
              </a:lnSpc>
              <a:buFont typeface="Webdings" pitchFamily="18" charset="2"/>
              <a:buChar char="û"/>
            </a:pPr>
            <a:r>
              <a:rPr lang="en-US" sz="3000" b="1" dirty="0" smtClean="0">
                <a:solidFill>
                  <a:srgbClr val="92D050"/>
                </a:solidFill>
              </a:rPr>
              <a:t>Have an exchange experience that allows the sharing of your culture and US culture! </a:t>
            </a:r>
          </a:p>
          <a:p>
            <a:pPr marL="633413" indent="-633413">
              <a:lnSpc>
                <a:spcPts val="3600"/>
              </a:lnSpc>
              <a:buFont typeface="Webdings" pitchFamily="18" charset="2"/>
              <a:buChar char="û"/>
            </a:pPr>
            <a:r>
              <a:rPr lang="en-US" sz="3000" b="1" dirty="0" smtClean="0">
                <a:solidFill>
                  <a:srgbClr val="92D050"/>
                </a:solidFill>
              </a:rPr>
              <a:t>The chance to live, work, and travel in the U.S.</a:t>
            </a:r>
          </a:p>
          <a:p>
            <a:pPr marL="633413" indent="-633413">
              <a:lnSpc>
                <a:spcPts val="3600"/>
              </a:lnSpc>
              <a:buFont typeface="Webdings" pitchFamily="18" charset="2"/>
              <a:buChar char="û"/>
            </a:pPr>
            <a:r>
              <a:rPr lang="en-US" sz="3000" b="1" dirty="0" smtClean="0">
                <a:solidFill>
                  <a:srgbClr val="92D050"/>
                </a:solidFill>
              </a:rPr>
              <a:t>Allows you to form friendships with people from all over the world.</a:t>
            </a:r>
          </a:p>
          <a:p>
            <a:pPr marL="633413" indent="-633413">
              <a:lnSpc>
                <a:spcPts val="3600"/>
              </a:lnSpc>
              <a:buFont typeface="Webdings" pitchFamily="18" charset="2"/>
              <a:buChar char="û"/>
            </a:pPr>
            <a:r>
              <a:rPr lang="en-US" sz="3000" b="1" dirty="0" smtClean="0">
                <a:solidFill>
                  <a:srgbClr val="92D050"/>
                </a:solidFill>
              </a:rPr>
              <a:t>Live independently in a foreign country.</a:t>
            </a:r>
          </a:p>
          <a:p>
            <a:pPr marL="633413" indent="-633413">
              <a:lnSpc>
                <a:spcPts val="3600"/>
              </a:lnSpc>
              <a:buFont typeface="Webdings" pitchFamily="18" charset="2"/>
              <a:buChar char="û"/>
            </a:pPr>
            <a:r>
              <a:rPr lang="en-US" sz="3000" b="1" dirty="0" smtClean="0">
                <a:solidFill>
                  <a:srgbClr val="92D050"/>
                </a:solidFill>
              </a:rPr>
              <a:t>Develop responsibility and maturity working in the United States.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am I going to get out of going to the USA?</a:t>
            </a:r>
            <a:endParaRPr lang="en-US" sz="2000" b="1" dirty="0"/>
          </a:p>
        </p:txBody>
      </p:sp>
      <p:pic>
        <p:nvPicPr>
          <p:cNvPr id="1029" name="Picture 5" descr="C:\Documents and Settings\jeanne\Local Settings\Temporary Internet Files\Content.IE5\RM19MWRK\MPj04389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82" y="5029200"/>
            <a:ext cx="1562318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Culture Shock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is culture shock?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838200"/>
            <a:ext cx="84582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A period of adjustment to a new culture and environment.</a:t>
            </a:r>
          </a:p>
          <a:p>
            <a:pPr marL="854075" lvl="1" indent="-336550">
              <a:lnSpc>
                <a:spcPct val="90000"/>
              </a:lnSpc>
              <a:buFont typeface="Webdings" pitchFamily="18" charset="2"/>
              <a:buChar char=""/>
            </a:pPr>
            <a:r>
              <a:rPr lang="en-US" sz="2800" dirty="0" smtClean="0">
                <a:solidFill>
                  <a:srgbClr val="92D050"/>
                </a:solidFill>
              </a:rPr>
              <a:t>Occurs especially during the first few weeks of life in a new environment.</a:t>
            </a:r>
          </a:p>
          <a:p>
            <a:pPr marL="854075" lvl="1" indent="-396875">
              <a:lnSpc>
                <a:spcPct val="90000"/>
              </a:lnSpc>
              <a:buFont typeface="Webdings" pitchFamily="18" charset="2"/>
              <a:buChar char=""/>
            </a:pPr>
            <a:r>
              <a:rPr lang="en-US" sz="2800" dirty="0" smtClean="0">
                <a:solidFill>
                  <a:srgbClr val="92D050"/>
                </a:solidFill>
              </a:rPr>
              <a:t>Initial period of excitement followed by a realization of reality and sadness/depression.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You will be challenged and it will be hard.</a:t>
            </a:r>
          </a:p>
          <a:p>
            <a:pPr marL="854075" lvl="1" indent="-336550">
              <a:lnSpc>
                <a:spcPct val="90000"/>
              </a:lnSpc>
              <a:buFont typeface="Webdings" pitchFamily="18" charset="2"/>
              <a:buChar char="a"/>
            </a:pPr>
            <a:r>
              <a:rPr lang="en-US" sz="2800" dirty="0" smtClean="0">
                <a:solidFill>
                  <a:srgbClr val="92D050"/>
                </a:solidFill>
              </a:rPr>
              <a:t>Large AND small changes in your daily life will affect you.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r>
              <a:rPr lang="en-US" sz="3300" dirty="0" smtClean="0">
                <a:solidFill>
                  <a:srgbClr val="92D050"/>
                </a:solidFill>
              </a:rPr>
              <a:t>Any feelings you have are completely normal.</a:t>
            </a:r>
            <a:endParaRPr lang="en-US" sz="3300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Documents and Settings\jeanne\Local Settings\Temporary Internet Files\Content.IE5\RM19MWRK\MPj04140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11787"/>
            <a:ext cx="1162812" cy="167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Ways to Reduce Cultural Stress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deal with a different culture?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914400"/>
            <a:ext cx="8991599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Have realistic expectations:</a:t>
            </a:r>
          </a:p>
          <a:p>
            <a:pPr marL="808038" lvl="1" indent="-350838">
              <a:lnSpc>
                <a:spcPct val="80000"/>
              </a:lnSpc>
              <a:buFont typeface="Webdings" pitchFamily="18" charset="2"/>
              <a:buChar char=""/>
            </a:pPr>
            <a:r>
              <a:rPr lang="en-US" sz="2500" dirty="0" smtClean="0">
                <a:solidFill>
                  <a:srgbClr val="92D050"/>
                </a:solidFill>
              </a:rPr>
              <a:t>Don’t expect the United States to be like your home country.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"/>
            </a:pPr>
            <a:r>
              <a:rPr lang="en-US" sz="2500" dirty="0" smtClean="0">
                <a:solidFill>
                  <a:srgbClr val="92D050"/>
                </a:solidFill>
              </a:rPr>
              <a:t>Adjusting will take time.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Make friends while on program.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Talk to other international students and co-workers.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Take care of yourself.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Sleep, eat well, exercise.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Integrate yourself into US culture.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Meal times, change your routines, etc.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Take part in cultural activities that WISE informs you about.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Talk to your employer &amp; WISE if you have any problems.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We are all here to help you.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Reverse culture shock.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~"/>
            </a:pPr>
            <a:r>
              <a:rPr lang="en-US" sz="2500" dirty="0" smtClean="0">
                <a:solidFill>
                  <a:srgbClr val="92D050"/>
                </a:solidFill>
              </a:rPr>
              <a:t>Happens when you return home.</a:t>
            </a:r>
            <a:endParaRPr lang="en-US" sz="2500" dirty="0">
              <a:solidFill>
                <a:srgbClr val="92D050"/>
              </a:solidFill>
            </a:endParaRPr>
          </a:p>
        </p:txBody>
      </p:sp>
      <p:pic>
        <p:nvPicPr>
          <p:cNvPr id="1034" name="Picture 10" descr="C:\Documents and Settings\jeanne\Local Settings\Temporary Internet Files\Content.IE5\SE0M3LWD\MPj040257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69" y="5684378"/>
            <a:ext cx="1275531" cy="1021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Communication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stay in touch with people?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295400"/>
            <a:ext cx="792479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The most important tool to have – good communication with others.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Phone system:</a:t>
            </a:r>
          </a:p>
          <a:p>
            <a:pPr marL="854075" lvl="1" indent="-336550">
              <a:lnSpc>
                <a:spcPct val="90000"/>
              </a:lnSpc>
              <a:buFont typeface="Webdings" pitchFamily="18" charset="2"/>
              <a:buChar char="È"/>
            </a:pPr>
            <a:r>
              <a:rPr lang="en-US" sz="2800" dirty="0" smtClean="0">
                <a:solidFill>
                  <a:srgbClr val="92D050"/>
                </a:solidFill>
              </a:rPr>
              <a:t>Local calls, area codes, long-distance, international calls, collect calls, phone cards.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US mail system: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+"/>
            </a:pPr>
            <a:r>
              <a:rPr lang="en-US" sz="2800" dirty="0" smtClean="0">
                <a:solidFill>
                  <a:srgbClr val="92D050"/>
                </a:solidFill>
              </a:rPr>
              <a:t>Sending mail: post office, postage.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+"/>
            </a:pPr>
            <a:r>
              <a:rPr lang="en-US" sz="2800" dirty="0" smtClean="0">
                <a:solidFill>
                  <a:srgbClr val="92D050"/>
                </a:solidFill>
              </a:rPr>
              <a:t>Receiving mail: know your living address.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Documents and Settings\jeanne\Local Settings\Temporary Internet Files\Content.IE5\H2A1NXGC\MPj043307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" y="5692140"/>
            <a:ext cx="1382486" cy="96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WISE Contact Information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contact WISE?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7924799" cy="431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600" dirty="0" smtClean="0"/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We are here for you, 24 hours a day.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WISE address:</a:t>
            </a:r>
          </a:p>
          <a:p>
            <a:pPr marL="685800" lvl="1">
              <a:lnSpc>
                <a:spcPct val="80000"/>
              </a:lnSpc>
            </a:pPr>
            <a:r>
              <a:rPr lang="en-US" sz="2800" dirty="0" smtClean="0">
                <a:solidFill>
                  <a:srgbClr val="92D050"/>
                </a:solidFill>
              </a:rPr>
              <a:t>1853 Piedmont Rd. Suite 200</a:t>
            </a:r>
          </a:p>
          <a:p>
            <a:pPr marL="685800" lvl="1">
              <a:lnSpc>
                <a:spcPct val="80000"/>
              </a:lnSpc>
            </a:pPr>
            <a:r>
              <a:rPr lang="en-US" sz="2800" dirty="0" smtClean="0">
                <a:solidFill>
                  <a:srgbClr val="92D050"/>
                </a:solidFill>
              </a:rPr>
              <a:t>Marietta, GA 30066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If you have any questions: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È"/>
            </a:pPr>
            <a:r>
              <a:rPr lang="en-US" sz="2800" dirty="0" smtClean="0">
                <a:solidFill>
                  <a:srgbClr val="92D050"/>
                </a:solidFill>
              </a:rPr>
              <a:t>Phone: 1-770-579-0567 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>
                <a:solidFill>
                  <a:srgbClr val="92D050"/>
                </a:solidFill>
              </a:rPr>
              <a:t>Monday through Friday 8am to 5pm EST.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"/>
            </a:pPr>
            <a:r>
              <a:rPr lang="en-US" sz="2800" dirty="0" smtClean="0">
                <a:solidFill>
                  <a:srgbClr val="92D050"/>
                </a:solidFill>
              </a:rPr>
              <a:t>E-mail: worktravel@wisefoundation.com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For 24-hour assistance with emergencies: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È"/>
            </a:pPr>
            <a:r>
              <a:rPr lang="en-US" sz="2800" dirty="0" smtClean="0">
                <a:solidFill>
                  <a:srgbClr val="92D050"/>
                </a:solidFill>
              </a:rPr>
              <a:t>Call</a:t>
            </a:r>
            <a:r>
              <a:rPr lang="en-US" sz="2800" b="1" dirty="0" smtClean="0">
                <a:solidFill>
                  <a:srgbClr val="92D050"/>
                </a:solidFill>
              </a:rPr>
              <a:t> 1-888-242-7456</a:t>
            </a:r>
            <a:r>
              <a:rPr lang="en-US" sz="2800" dirty="0" smtClean="0">
                <a:solidFill>
                  <a:srgbClr val="92D050"/>
                </a:solidFill>
              </a:rPr>
              <a:t>.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pPr lvl="1">
              <a:lnSpc>
                <a:spcPct val="80000"/>
              </a:lnSpc>
              <a:buFont typeface="Webdings" pitchFamily="18" charset="2"/>
              <a:buChar char="È"/>
            </a:pPr>
            <a:r>
              <a:rPr lang="en-US" sz="2800" dirty="0" smtClean="0">
                <a:solidFill>
                  <a:srgbClr val="92D050"/>
                </a:solidFill>
              </a:rPr>
              <a:t>Memorize this number.</a:t>
            </a:r>
          </a:p>
          <a:p>
            <a:pPr lvl="1">
              <a:lnSpc>
                <a:spcPct val="80000"/>
              </a:lnSpc>
              <a:buFont typeface="Webdings" pitchFamily="18" charset="2"/>
              <a:buChar char="È"/>
            </a:pPr>
            <a:r>
              <a:rPr lang="en-US" sz="2800" dirty="0" smtClean="0">
                <a:solidFill>
                  <a:srgbClr val="92D050"/>
                </a:solidFill>
              </a:rPr>
              <a:t>FREE phone number from any phone.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Documents and Settings\jeanne\Local Settings\Temporary Internet Files\Content.IE5\TD0V1Q41\MCj043979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562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 smtClean="0"/>
              <a:t>Travel After Your Program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Due to the shortness of your program and the commitment made by your employer it will not be possible to take more than a day or two off at a time to travel during your program. 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You  are able to travel up to 30 days or until your university classes start back-whichever comes first.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dirty="0" smtClean="0">
                <a:solidFill>
                  <a:srgbClr val="92D050"/>
                </a:solidFill>
              </a:rPr>
              <a:t>Benefits of Travelling at the end of your program: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  More Cultural Exchange!!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You can travel with your new friends!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Fall weather.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Off Season (Cheaper)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Your English level will be much better.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You can plan ahead and build a budget for your trip.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ebdings" pitchFamily="18" charset="2"/>
              <a:buChar char="û"/>
            </a:pPr>
            <a:r>
              <a:rPr lang="en-US" sz="3200" dirty="0" smtClean="0">
                <a:solidFill>
                  <a:srgbClr val="92D050"/>
                </a:solidFill>
              </a:rPr>
              <a:t>You can plan your return ticket from a city you want to visit e.g. NYC, DC, Los Angeles…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57150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Can I travel at the end of my program?</a:t>
            </a:r>
            <a:endParaRPr lang="en-US" sz="2000" b="1" dirty="0"/>
          </a:p>
        </p:txBody>
      </p:sp>
      <p:pic>
        <p:nvPicPr>
          <p:cNvPr id="6" name="Picture 5" descr="MP900422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105400"/>
            <a:ext cx="1752600" cy="16002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Your Return Home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about returning home?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95400" y="1828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indent="-749300">
              <a:buFont typeface="Webdings" pitchFamily="18" charset="2"/>
              <a:buChar char="û"/>
            </a:pPr>
            <a:r>
              <a:rPr lang="en-US" sz="3600" dirty="0" smtClean="0"/>
              <a:t>WISE Expectations</a:t>
            </a:r>
          </a:p>
          <a:p>
            <a:pPr marL="749300" indent="-749300">
              <a:buFont typeface="Webdings" pitchFamily="18" charset="2"/>
              <a:buChar char="û"/>
            </a:pPr>
            <a:r>
              <a:rPr lang="en-US" sz="3600" dirty="0" smtClean="0"/>
              <a:t>Taxes in the US</a:t>
            </a:r>
            <a:endParaRPr lang="en-US" sz="3600" dirty="0"/>
          </a:p>
        </p:txBody>
      </p:sp>
      <p:pic>
        <p:nvPicPr>
          <p:cNvPr id="5122" name="Picture 2" descr="C:\Documents and Settings\jeanne\Local Settings\Temporary Internet Files\Content.IE5\WAN2BRZ9\MPj044249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689961"/>
            <a:ext cx="1512731" cy="101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WISE Expectations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you expect regarding my return home?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924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You are expected to return home upon completion of your program.</a:t>
            </a:r>
          </a:p>
          <a:p>
            <a:pPr marL="625475" indent="-625475"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30 day grace period for travel.</a:t>
            </a:r>
          </a:p>
          <a:p>
            <a:pPr marL="625475" indent="-625475"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Program evaluation form.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Documents and Settings\jeanne\Local Settings\Temporary Internet Files\Content.IE5\SE0M3LWD\MCj04415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Taxes in the US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get my tax money back?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7620000" cy="354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You are required to pay taxes on all money earned while in the US.</a:t>
            </a:r>
          </a:p>
          <a:p>
            <a:pPr marL="685800" lvl="1" indent="-168275">
              <a:lnSpc>
                <a:spcPct val="90000"/>
              </a:lnSpc>
              <a:buFont typeface="Tw Cen MT Condensed Extra Bold" pitchFamily="34" charset="0"/>
              <a:buChar char="$"/>
            </a:pPr>
            <a:r>
              <a:rPr lang="en-US" sz="2500" dirty="0" smtClean="0">
                <a:solidFill>
                  <a:srgbClr val="92D050"/>
                </a:solidFill>
              </a:rPr>
              <a:t>You must receive a paycheck from your employer.</a:t>
            </a:r>
          </a:p>
          <a:p>
            <a:pPr marL="457200" indent="-457200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Generally, you will receive all of your money back from the government.</a:t>
            </a:r>
          </a:p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You will receive more information about taxes at a later date.</a:t>
            </a:r>
          </a:p>
          <a:p>
            <a:pPr marL="808038" lvl="1" indent="-290513">
              <a:lnSpc>
                <a:spcPct val="90000"/>
              </a:lnSpc>
              <a:buFont typeface="Webdings" pitchFamily="18" charset="2"/>
              <a:buChar char="ª"/>
            </a:pPr>
            <a:r>
              <a:rPr lang="en-US" sz="2800" dirty="0" smtClean="0">
                <a:solidFill>
                  <a:srgbClr val="92D050"/>
                </a:solidFill>
              </a:rPr>
              <a:t>Tax forms you will submit to the government (1040NR) can be found at </a:t>
            </a:r>
            <a:r>
              <a:rPr lang="en-US" sz="2800" dirty="0" smtClean="0">
                <a:solidFill>
                  <a:srgbClr val="92D050"/>
                </a:solidFill>
                <a:hlinkClick r:id="rId2"/>
              </a:rPr>
              <a:t>www.irs.gov</a:t>
            </a:r>
            <a:r>
              <a:rPr lang="en-US" sz="2800" dirty="0" smtClean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7172" name="Picture 4" descr="C:\Documents and Settings\jeanne\Local Settings\Temporary Internet Files\Content.IE5\VOKNSJVX\MPj038268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36771"/>
            <a:ext cx="1371600" cy="979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 a Final Note….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to be successful!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85800" y="1066800"/>
            <a:ext cx="7315200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/>
              <a:t>How to have a Successful Program:</a:t>
            </a:r>
          </a:p>
          <a:p>
            <a:pPr>
              <a:lnSpc>
                <a:spcPct val="90000"/>
              </a:lnSpc>
              <a:buFont typeface="Webdings" pitchFamily="18" charset="2"/>
              <a:buChar char="û"/>
            </a:pPr>
            <a:endParaRPr lang="en-US" sz="800" b="1" dirty="0" smtClean="0"/>
          </a:p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Realistic expectations.</a:t>
            </a:r>
          </a:p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Know and follow the rules and regulations of the WISE Work &amp; Travel Program, and the laws of US government.</a:t>
            </a:r>
          </a:p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Read the WISE Participant Manual. Know what is expected of you.</a:t>
            </a:r>
          </a:p>
          <a:p>
            <a:pPr marL="517525" indent="-517525">
              <a:lnSpc>
                <a:spcPct val="90000"/>
              </a:lnSpc>
              <a:buFont typeface="Webdings" pitchFamily="18" charset="2"/>
              <a:buChar char="û"/>
            </a:pPr>
            <a:r>
              <a:rPr lang="en-US" sz="2800" dirty="0" smtClean="0">
                <a:solidFill>
                  <a:srgbClr val="92D050"/>
                </a:solidFill>
              </a:rPr>
              <a:t>Good communication between student, employer, overseas agent, and WISE!  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Documents and Settings\jeanne\Local Settings\Temporary Internet Files\Content.IE5\MIDMZWPQ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Any Questions?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?????????????????</a:t>
            </a:r>
            <a:endParaRPr lang="en-US" sz="2000" b="1" dirty="0"/>
          </a:p>
        </p:txBody>
      </p:sp>
      <p:pic>
        <p:nvPicPr>
          <p:cNvPr id="10242" name="Picture 2" descr="C:\Documents and Settings\jeanne\Local Settings\Temporary Internet Files\Content.IE5\SE0M3LWD\MCj044149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828"/>
            <a:ext cx="1676172" cy="167617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76200"/>
            <a:ext cx="67933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Today is About</a:t>
            </a:r>
            <a:endParaRPr lang="en-US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8458200" cy="426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Things to know before arriving in the US.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Your arrival in the US.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Important information while in the US.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Day to day living in the US.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WISE contact information.</a:t>
            </a:r>
          </a:p>
          <a:p>
            <a:pPr marL="746125" indent="-746125"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Your return home.</a:t>
            </a:r>
            <a:endParaRPr lang="en-US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am I going to get out of this orientation?</a:t>
            </a:r>
            <a:endParaRPr lang="en-US" sz="2000" b="1" dirty="0"/>
          </a:p>
        </p:txBody>
      </p:sp>
      <p:pic>
        <p:nvPicPr>
          <p:cNvPr id="2052" name="Picture 4" descr="C:\Documents and Settings\jeanne\Local Settings\Temporary Internet Files\Content.IE5\H2A1NXGC\MPj03992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257800"/>
            <a:ext cx="1447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selogo from new web.jpg"/>
          <p:cNvPicPr>
            <a:picLocks noChangeAspect="1"/>
          </p:cNvPicPr>
          <p:nvPr/>
        </p:nvPicPr>
        <p:blipFill>
          <a:blip r:embed="rId2" cstate="print"/>
          <a:srcRect l="14055" r="8525"/>
          <a:stretch>
            <a:fillRect/>
          </a:stretch>
        </p:blipFill>
        <p:spPr>
          <a:xfrm>
            <a:off x="152400" y="5836557"/>
            <a:ext cx="1447800" cy="792843"/>
          </a:xfrm>
          <a:prstGeom prst="roundRect">
            <a:avLst>
              <a:gd name="adj" fmla="val 231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77505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WISE Foundation</a:t>
            </a:r>
            <a:endParaRPr lang="en-US" sz="7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www.wisefoundation.com</a:t>
            </a:r>
            <a:endParaRPr lang="en-US" sz="2000" b="1" dirty="0"/>
          </a:p>
        </p:txBody>
      </p:sp>
      <p:pic>
        <p:nvPicPr>
          <p:cNvPr id="17" name="Picture 16" descr="New York 06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Things to Know Before You Go!</a:t>
            </a:r>
            <a:endParaRPr lang="en-US" sz="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before going to the USA?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70866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dirty="0" smtClean="0"/>
              <a:t> Applying for your J-1 Visa Stamp</a:t>
            </a:r>
          </a:p>
          <a:p>
            <a:pPr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dirty="0" smtClean="0"/>
              <a:t> Getting ready to go</a:t>
            </a:r>
          </a:p>
          <a:p>
            <a:pPr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dirty="0" smtClean="0"/>
              <a:t> Job Expectations</a:t>
            </a:r>
          </a:p>
          <a:p>
            <a:pPr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dirty="0" smtClean="0"/>
              <a:t> Housing Expectations</a:t>
            </a:r>
          </a:p>
          <a:p>
            <a:pPr>
              <a:lnSpc>
                <a:spcPts val="5500"/>
              </a:lnSpc>
              <a:buFont typeface="Webdings" pitchFamily="18" charset="2"/>
              <a:buChar char="û"/>
            </a:pPr>
            <a:r>
              <a:rPr lang="en-US" sz="3500" dirty="0" smtClean="0"/>
              <a:t> Personal Safety</a:t>
            </a:r>
            <a:endParaRPr lang="en-US" sz="3500" dirty="0"/>
          </a:p>
        </p:txBody>
      </p:sp>
      <p:pic>
        <p:nvPicPr>
          <p:cNvPr id="3075" name="Picture 3" descr="C:\Documents and Settings\jeanne\Local Settings\Temporary Internet Files\Content.IE5\TD0V1Q41\MPj031408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81980"/>
            <a:ext cx="1524000" cy="102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Applying for Your J-1 Visa Stamp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 get into the USA?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1143000"/>
            <a:ext cx="769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4000" dirty="0" smtClean="0">
                <a:solidFill>
                  <a:srgbClr val="92D050"/>
                </a:solidFill>
              </a:rPr>
              <a:t> DS-2019 Form.</a:t>
            </a:r>
          </a:p>
          <a:p>
            <a:pPr marL="796925" lvl="1" indent="58738">
              <a:lnSpc>
                <a:spcPct val="80000"/>
              </a:lnSpc>
              <a:buFont typeface="Webdings" pitchFamily="18" charset="2"/>
              <a:buChar char=""/>
            </a:pPr>
            <a:r>
              <a:rPr lang="en-US" sz="3000" dirty="0" smtClean="0">
                <a:solidFill>
                  <a:srgbClr val="92D050"/>
                </a:solidFill>
              </a:rPr>
              <a:t> Read both pages, sign and date.</a:t>
            </a:r>
          </a:p>
          <a:p>
            <a:pPr marL="796925" lvl="1" indent="58738">
              <a:lnSpc>
                <a:spcPct val="80000"/>
              </a:lnSpc>
              <a:buFont typeface="Webdings" pitchFamily="18" charset="2"/>
              <a:buChar char=""/>
            </a:pPr>
            <a:r>
              <a:rPr lang="en-US" sz="3000" dirty="0" smtClean="0">
                <a:solidFill>
                  <a:srgbClr val="92D050"/>
                </a:solidFill>
              </a:rPr>
              <a:t> Bring with you to consulate.</a:t>
            </a:r>
          </a:p>
          <a:p>
            <a:pPr marL="693738" indent="-693738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4000" dirty="0" smtClean="0">
                <a:solidFill>
                  <a:srgbClr val="92D050"/>
                </a:solidFill>
              </a:rPr>
              <a:t>Check on US Consulate requirements in your country.</a:t>
            </a:r>
          </a:p>
          <a:p>
            <a:pPr marL="855663" lvl="1">
              <a:lnSpc>
                <a:spcPct val="80000"/>
              </a:lnSpc>
              <a:buFont typeface="Webdings" pitchFamily="18" charset="2"/>
              <a:buChar char=""/>
            </a:pPr>
            <a:r>
              <a:rPr lang="en-US" sz="3000" dirty="0" smtClean="0">
                <a:solidFill>
                  <a:srgbClr val="92D050"/>
                </a:solidFill>
              </a:rPr>
              <a:t> You may need an appointment.</a:t>
            </a:r>
          </a:p>
          <a:p>
            <a:pPr marL="855663" lvl="1">
              <a:lnSpc>
                <a:spcPct val="80000"/>
              </a:lnSpc>
              <a:buFont typeface="Webdings" pitchFamily="18" charset="2"/>
              <a:buChar char=""/>
            </a:pPr>
            <a:r>
              <a:rPr lang="en-US" sz="3000" dirty="0" smtClean="0">
                <a:solidFill>
                  <a:srgbClr val="92D050"/>
                </a:solidFill>
              </a:rPr>
              <a:t> Other necessary papers to bring.</a:t>
            </a:r>
          </a:p>
          <a:p>
            <a:pPr marL="738188" indent="-738188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4000" dirty="0" smtClean="0">
                <a:solidFill>
                  <a:srgbClr val="92D050"/>
                </a:solidFill>
              </a:rPr>
              <a:t>Plan ahead! Be aware that the visa process may take weeks! </a:t>
            </a:r>
            <a:endParaRPr lang="en-US" sz="40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660137"/>
            <a:ext cx="1600200" cy="104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Getting Ready to Go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need?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914400"/>
            <a:ext cx="807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indent="-60325"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Check on the weather for your destination.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Packing: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"/>
            </a:pPr>
            <a:r>
              <a:rPr lang="en-US" sz="2500" dirty="0" smtClean="0">
                <a:solidFill>
                  <a:srgbClr val="92D050"/>
                </a:solidFill>
              </a:rPr>
              <a:t>Pack clothes according to weather.</a:t>
            </a:r>
          </a:p>
          <a:p>
            <a:pPr marL="738188" lvl="1" indent="-339725">
              <a:lnSpc>
                <a:spcPct val="80000"/>
              </a:lnSpc>
              <a:buFont typeface="Wingdings" pitchFamily="2" charset="2"/>
              <a:buChar char=""/>
            </a:pPr>
            <a:r>
              <a:rPr lang="en-US" sz="2500" dirty="0" smtClean="0">
                <a:solidFill>
                  <a:srgbClr val="92D050"/>
                </a:solidFill>
              </a:rPr>
              <a:t>Be sure to bring at least 1 weeks worth of clothing.</a:t>
            </a:r>
          </a:p>
          <a:p>
            <a:pPr marL="738188" lvl="1" indent="-280988">
              <a:lnSpc>
                <a:spcPct val="80000"/>
              </a:lnSpc>
              <a:buFont typeface="Wingdings" pitchFamily="2" charset="2"/>
              <a:buChar char=""/>
            </a:pPr>
            <a:r>
              <a:rPr lang="en-US" sz="2500" dirty="0" smtClean="0">
                <a:solidFill>
                  <a:srgbClr val="92D050"/>
                </a:solidFill>
              </a:rPr>
              <a:t>Bring clothes that will be comfortable to work in and that are acceptable to your employer.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"/>
            </a:pPr>
            <a:r>
              <a:rPr lang="en-US" sz="2500" dirty="0" smtClean="0">
                <a:solidFill>
                  <a:srgbClr val="92D050"/>
                </a:solidFill>
              </a:rPr>
              <a:t>Do NOT bring valuables.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Arrange your transportation to your job site.</a:t>
            </a:r>
          </a:p>
          <a:p>
            <a:pPr>
              <a:lnSpc>
                <a:spcPct val="80000"/>
              </a:lnSpc>
              <a:buFont typeface="Webdings" pitchFamily="18" charset="2"/>
              <a:buChar char="û"/>
            </a:pPr>
            <a:r>
              <a:rPr lang="en-US" sz="3000" dirty="0" smtClean="0">
                <a:solidFill>
                  <a:srgbClr val="92D050"/>
                </a:solidFill>
              </a:rPr>
              <a:t>Money</a:t>
            </a:r>
          </a:p>
          <a:p>
            <a:pPr marL="693738" lvl="1" indent="-236538">
              <a:lnSpc>
                <a:spcPct val="80000"/>
              </a:lnSpc>
              <a:buFont typeface="Tw Cen MT Condensed Extra Bold" pitchFamily="34" charset="0"/>
              <a:buChar char="$"/>
            </a:pPr>
            <a:r>
              <a:rPr lang="en-US" sz="2500" dirty="0" smtClean="0">
                <a:solidFill>
                  <a:srgbClr val="92D050"/>
                </a:solidFill>
              </a:rPr>
              <a:t>Bring at least $500-$800 as it will be at least 2-3 weeks before your first paycheck.</a:t>
            </a:r>
          </a:p>
          <a:p>
            <a:pPr lvl="1">
              <a:lnSpc>
                <a:spcPct val="80000"/>
              </a:lnSpc>
              <a:buFont typeface="Tw Cen MT Condensed Extra Bold" pitchFamily="34" charset="0"/>
              <a:buChar char="$"/>
            </a:pPr>
            <a:r>
              <a:rPr lang="en-US" sz="2500" dirty="0" smtClean="0">
                <a:solidFill>
                  <a:srgbClr val="92D050"/>
                </a:solidFill>
              </a:rPr>
              <a:t> Travelers checks, debit/credit cards are a good idea.</a:t>
            </a:r>
          </a:p>
          <a:p>
            <a:pPr lvl="1">
              <a:lnSpc>
                <a:spcPct val="80000"/>
              </a:lnSpc>
              <a:buFont typeface="Tw Cen MT Condensed Extra Bold" pitchFamily="34" charset="0"/>
              <a:buChar char="$"/>
            </a:pPr>
            <a:r>
              <a:rPr lang="en-US" sz="2500" dirty="0" smtClean="0">
                <a:solidFill>
                  <a:srgbClr val="92D050"/>
                </a:solidFill>
              </a:rPr>
              <a:t>Open a bank account upon arrival!</a:t>
            </a:r>
            <a:endParaRPr lang="en-US" sz="2500" dirty="0">
              <a:solidFill>
                <a:srgbClr val="92D050"/>
              </a:solidFill>
            </a:endParaRPr>
          </a:p>
        </p:txBody>
      </p:sp>
      <p:pic>
        <p:nvPicPr>
          <p:cNvPr id="2053" name="Picture 5" descr="C:\Documents and Settings\jeanne\Local Settings\Temporary Internet Files\Content.IE5\1WTMGNNH\MCj043757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91100"/>
            <a:ext cx="1400175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Job Expectations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about work?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981200" y="1143000"/>
            <a:ext cx="6934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Follow ALL rules of your employer</a:t>
            </a:r>
          </a:p>
          <a:p>
            <a:pPr marL="914400" lvl="1" indent="-334963">
              <a:lnSpc>
                <a:spcPts val="4000"/>
              </a:lnSpc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You are subject to the same rules as all US citizens, residents, and full-time employees.</a:t>
            </a:r>
          </a:p>
          <a:p>
            <a:pPr>
              <a:lnSpc>
                <a:spcPts val="4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Grooming Standards</a:t>
            </a:r>
          </a:p>
          <a:p>
            <a:pPr marL="579438" lvl="1">
              <a:lnSpc>
                <a:spcPts val="4000"/>
              </a:lnSpc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Be prepared to meet conservative standards.</a:t>
            </a:r>
          </a:p>
          <a:p>
            <a:pPr marL="579438" lvl="1">
              <a:lnSpc>
                <a:spcPts val="4000"/>
              </a:lnSpc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Natural hair colors, shaving, ear piercings.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You may be expected to buy a uniform upon your arrival</a:t>
            </a:r>
          </a:p>
          <a:p>
            <a:pPr marL="746125" indent="-746125">
              <a:lnSpc>
                <a:spcPts val="4000"/>
              </a:lnSpc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Be prepared to work hard</a:t>
            </a:r>
            <a:endParaRPr lang="en-US" sz="3500" dirty="0">
              <a:solidFill>
                <a:srgbClr val="92D050"/>
              </a:solidFill>
            </a:endParaRPr>
          </a:p>
        </p:txBody>
      </p:sp>
      <p:pic>
        <p:nvPicPr>
          <p:cNvPr id="10" name="Picture 9" descr="Picture 399.jpg"/>
          <p:cNvPicPr>
            <a:picLocks noChangeAspect="1"/>
          </p:cNvPicPr>
          <p:nvPr/>
        </p:nvPicPr>
        <p:blipFill>
          <a:blip r:embed="rId2" cstate="print"/>
          <a:srcRect t="11538"/>
          <a:stretch>
            <a:fillRect/>
          </a:stretch>
        </p:blipFill>
        <p:spPr>
          <a:xfrm>
            <a:off x="76200" y="4800600"/>
            <a:ext cx="155050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G_4970.JPG"/>
          <p:cNvPicPr>
            <a:picLocks noChangeAspect="1"/>
          </p:cNvPicPr>
          <p:nvPr/>
        </p:nvPicPr>
        <p:blipFill>
          <a:blip r:embed="rId3" cstate="print"/>
          <a:srcRect t="10714"/>
          <a:stretch>
            <a:fillRect/>
          </a:stretch>
        </p:blipFill>
        <p:spPr>
          <a:xfrm>
            <a:off x="76200" y="2514600"/>
            <a:ext cx="153619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IMG_4941.JPG"/>
          <p:cNvPicPr>
            <a:picLocks noChangeAspect="1"/>
          </p:cNvPicPr>
          <p:nvPr/>
        </p:nvPicPr>
        <p:blipFill>
          <a:blip r:embed="rId4" cstate="print"/>
          <a:srcRect l="3750"/>
          <a:stretch>
            <a:fillRect/>
          </a:stretch>
        </p:blipFill>
        <p:spPr>
          <a:xfrm rot="5400000">
            <a:off x="-139700" y="444501"/>
            <a:ext cx="19558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5867400"/>
            <a:ext cx="7162800" cy="762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Housing Expectations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do I need to know about where I will live?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362200" y="1066800"/>
            <a:ext cx="678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Know if your employer provides housing or if you are responsible.</a:t>
            </a:r>
          </a:p>
          <a:p>
            <a:pPr marL="625475" indent="-625475"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Ask lots of questions: location, cafeteria or kitchen, laundry facilities, if it is furnished, etc.</a:t>
            </a:r>
          </a:p>
          <a:p>
            <a:pPr marL="625475" indent="-625475">
              <a:buFont typeface="Webdings" pitchFamily="18" charset="2"/>
              <a:buChar char="û"/>
            </a:pPr>
            <a:r>
              <a:rPr lang="en-US" sz="3500" dirty="0" smtClean="0">
                <a:solidFill>
                  <a:srgbClr val="92D050"/>
                </a:solidFill>
              </a:rPr>
              <a:t>You need to clean your own home.</a:t>
            </a:r>
            <a:endParaRPr lang="en-US" sz="3500" dirty="0">
              <a:solidFill>
                <a:srgbClr val="92D050"/>
              </a:solidFill>
            </a:endParaRPr>
          </a:p>
        </p:txBody>
      </p:sp>
      <p:pic>
        <p:nvPicPr>
          <p:cNvPr id="13" name="Picture 12" descr="IMG_4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0975" y="4829175"/>
            <a:ext cx="20574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Picture 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81000"/>
            <a:ext cx="2133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CinramFlagst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438400"/>
            <a:ext cx="2133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2383</Words>
  <Application>Microsoft Office PowerPoint</Application>
  <PresentationFormat>On-screen Show (4:3)</PresentationFormat>
  <Paragraphs>300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Arrival in the USA</vt:lpstr>
      <vt:lpstr>Slide 13</vt:lpstr>
      <vt:lpstr>Slide 14</vt:lpstr>
      <vt:lpstr>Slide 15</vt:lpstr>
      <vt:lpstr>Communication with WISE</vt:lpstr>
      <vt:lpstr>Slide 17</vt:lpstr>
      <vt:lpstr>Cultural Exchange</vt:lpstr>
      <vt:lpstr>Culture Exchange </vt:lpstr>
      <vt:lpstr>Slide 20</vt:lpstr>
      <vt:lpstr>Slide 21</vt:lpstr>
      <vt:lpstr>Procedure for Changing Jobs</vt:lpstr>
      <vt:lpstr>Jobs you are NOT allowed to work:</vt:lpstr>
      <vt:lpstr>Jobs which you are NOT allowed to work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Travel After Your Program</vt:lpstr>
      <vt:lpstr>Slide 35</vt:lpstr>
      <vt:lpstr>Slide 36</vt:lpstr>
      <vt:lpstr>Slide 37</vt:lpstr>
      <vt:lpstr>Slide 38</vt:lpstr>
      <vt:lpstr>Slide 39</vt:lpstr>
      <vt:lpstr>Slide 40</vt:lpstr>
    </vt:vector>
  </TitlesOfParts>
  <Company>WISE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Bensch</dc:creator>
  <cp:lastModifiedBy>tim</cp:lastModifiedBy>
  <cp:revision>236</cp:revision>
  <dcterms:created xsi:type="dcterms:W3CDTF">2009-09-30T14:43:17Z</dcterms:created>
  <dcterms:modified xsi:type="dcterms:W3CDTF">2012-12-20T14:36:48Z</dcterms:modified>
</cp:coreProperties>
</file>